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05caaba49847f1" /><Relationship Type="http://schemas.openxmlformats.org/officeDocument/2006/relationships/extended-properties" Target="/docProps/app.xml" Id="Rb9910efeac9a4fb8" /><Relationship Type="http://schemas.openxmlformats.org/officeDocument/2006/relationships/officeDocument" Target="/ppt/presentation.xml" Id="Rd9edbba01454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277210d32429e"/>
  </p:sldMasterIdLst>
  <p:notesMasterIdLst>
    <p:notesMasterId xmlns:r="http://schemas.openxmlformats.org/officeDocument/2006/relationships" r:id="R714db021acf74da0"/>
  </p:notesMasterIdLst>
  <p:sldIdLst>
    <p:sldId xmlns:r="http://schemas.openxmlformats.org/officeDocument/2006/relationships" id="256" r:id="R775d0133c2404511"/>
    <p:sldId xmlns:r="http://schemas.openxmlformats.org/officeDocument/2006/relationships" id="257" r:id="Rf0189b8e8fa34929"/>
    <p:sldId xmlns:r="http://schemas.openxmlformats.org/officeDocument/2006/relationships" id="258" r:id="Rcce026a0a5ad4ee4"/>
    <p:sldId xmlns:r="http://schemas.openxmlformats.org/officeDocument/2006/relationships" id="259" r:id="R92e90fb5d49b46a5"/>
    <p:sldId xmlns:r="http://schemas.openxmlformats.org/officeDocument/2006/relationships" id="260" r:id="R051bea9534f34bb6"/>
    <p:sldId xmlns:r="http://schemas.openxmlformats.org/officeDocument/2006/relationships" id="261" r:id="R4bc248dcf3b44933"/>
    <p:sldId xmlns:r="http://schemas.openxmlformats.org/officeDocument/2006/relationships" id="262" r:id="R4706d1f2bd494d32"/>
    <p:sldId xmlns:r="http://schemas.openxmlformats.org/officeDocument/2006/relationships" id="263" r:id="R445200ac7f344dd7"/>
    <p:sldId xmlns:r="http://schemas.openxmlformats.org/officeDocument/2006/relationships" id="264" r:id="R8fb0d18685b34801"/>
    <p:sldId xmlns:r="http://schemas.openxmlformats.org/officeDocument/2006/relationships" id="265" r:id="Rda4175b60f764c2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d4c805f19aa43b3" /><Relationship Type="http://schemas.openxmlformats.org/officeDocument/2006/relationships/slideMaster" Target="/ppt/slideMasters/slideMaster1.xml" Id="Rb41277210d32429e" /><Relationship Type="http://schemas.openxmlformats.org/officeDocument/2006/relationships/notesMaster" Target="/ppt/notesMasters/notesMaster1.xml" Id="R714db021acf74da0" /><Relationship Type="http://schemas.openxmlformats.org/officeDocument/2006/relationships/presProps" Target="/ppt/presProps.xml" Id="Rd856f9825af74ee8" /><Relationship Type="http://schemas.openxmlformats.org/officeDocument/2006/relationships/tableStyles" Target="/ppt/tableStyles.xml" Id="Re1f1f8ae0e5a4d0c" /><Relationship Type="http://schemas.openxmlformats.org/officeDocument/2006/relationships/slide" Target="/ppt/slides/slide1.xml" Id="R775d0133c2404511" /><Relationship Type="http://schemas.openxmlformats.org/officeDocument/2006/relationships/slide" Target="/ppt/slides/slide2.xml" Id="Rf0189b8e8fa34929" /><Relationship Type="http://schemas.openxmlformats.org/officeDocument/2006/relationships/slide" Target="/ppt/slides/slide3.xml" Id="Rcce026a0a5ad4ee4" /><Relationship Type="http://schemas.openxmlformats.org/officeDocument/2006/relationships/slide" Target="/ppt/slides/slide4.xml" Id="R92e90fb5d49b46a5" /><Relationship Type="http://schemas.openxmlformats.org/officeDocument/2006/relationships/slide" Target="/ppt/slides/slide5.xml" Id="R051bea9534f34bb6" /><Relationship Type="http://schemas.openxmlformats.org/officeDocument/2006/relationships/slide" Target="/ppt/slides/slide6.xml" Id="R4bc248dcf3b44933" /><Relationship Type="http://schemas.openxmlformats.org/officeDocument/2006/relationships/slide" Target="/ppt/slides/slide7.xml" Id="R4706d1f2bd494d32" /><Relationship Type="http://schemas.openxmlformats.org/officeDocument/2006/relationships/slide" Target="/ppt/slides/slide8.xml" Id="R445200ac7f344dd7" /><Relationship Type="http://schemas.openxmlformats.org/officeDocument/2006/relationships/slide" Target="/ppt/slides/slide9.xml" Id="R8fb0d18685b34801" /><Relationship Type="http://schemas.openxmlformats.org/officeDocument/2006/relationships/slide" Target="/ppt/slides/slide10.xml" Id="Rda4175b60f764c2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f127d4e8493450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9213c3d8c74707" /><Relationship Type="http://schemas.openxmlformats.org/officeDocument/2006/relationships/notesMaster" Target="/ppt/notesMasters/notesMaster1.xml" Id="R299233d5c2d7407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7d2d186423b496b" /><Relationship Type="http://schemas.openxmlformats.org/officeDocument/2006/relationships/notesMaster" Target="/ppt/notesMasters/notesMaster1.xml" Id="Rcfa6087b1c1b46a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a7f6fb3b584eaf" /><Relationship Type="http://schemas.openxmlformats.org/officeDocument/2006/relationships/notesMaster" Target="/ppt/notesMasters/notesMaster1.xml" Id="R731cc50ffe6e44c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9b66d2ccaba4e08" /><Relationship Type="http://schemas.openxmlformats.org/officeDocument/2006/relationships/notesMaster" Target="/ppt/notesMasters/notesMaster1.xml" Id="R7ef3f5de67364f5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0bdc638447340a0" /><Relationship Type="http://schemas.openxmlformats.org/officeDocument/2006/relationships/notesMaster" Target="/ppt/notesMasters/notesMaster1.xml" Id="Rab0832af563948a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ef85f2cf9a04ea6" /><Relationship Type="http://schemas.openxmlformats.org/officeDocument/2006/relationships/notesMaster" Target="/ppt/notesMasters/notesMaster1.xml" Id="R261b8e96fbb3445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2b189f3c9b841db" /><Relationship Type="http://schemas.openxmlformats.org/officeDocument/2006/relationships/notesMaster" Target="/ppt/notesMasters/notesMaster1.xml" Id="Rbce1847fd8d84d8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7fd1722f36645db" /><Relationship Type="http://schemas.openxmlformats.org/officeDocument/2006/relationships/notesMaster" Target="/ppt/notesMasters/notesMaster1.xml" Id="R75a2de97bacc4f2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a4594c68de1402a" /><Relationship Type="http://schemas.openxmlformats.org/officeDocument/2006/relationships/notesMaster" Target="/ppt/notesMasters/notesMaster1.xml" Id="R7ce268c1658a4c6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ed8f698afcb4359" /><Relationship Type="http://schemas.openxmlformats.org/officeDocument/2006/relationships/notesMaster" Target="/ppt/notesMasters/notesMaster1.xml" Id="Rb7a1432b6610423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49e5ab437477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7834fcbb2fa41b0" /><Relationship Type="http://schemas.openxmlformats.org/officeDocument/2006/relationships/slideLayout" Target="/ppt/slideLayouts/slideLayout1.xml" Id="Raac657adb784421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657adb784421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4da96abe469d" /><Relationship Type="http://schemas.openxmlformats.org/officeDocument/2006/relationships/image" Target="/ppt/media/image.png" Id="R16883719c7684f5d" /><Relationship Type="http://schemas.openxmlformats.org/officeDocument/2006/relationships/notesSlide" Target="/ppt/notesSlides/notesSlide1.xml" Id="R96d2fdec09c24c9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0aee675634136" /><Relationship Type="http://schemas.openxmlformats.org/officeDocument/2006/relationships/image" Target="/ppt/media/image10.png" Id="R85a05302e703403f" /><Relationship Type="http://schemas.openxmlformats.org/officeDocument/2006/relationships/notesSlide" Target="/ppt/notesSlides/notesSlide10.xml" Id="R42c6c9bd774b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16c5fa83644e3" /><Relationship Type="http://schemas.openxmlformats.org/officeDocument/2006/relationships/image" Target="/ppt/media/image2.png" Id="Raf5a3eb5f67f4bfc" /><Relationship Type="http://schemas.openxmlformats.org/officeDocument/2006/relationships/notesSlide" Target="/ppt/notesSlides/notesSlide2.xml" Id="R51e46cadae9d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668460044483" /><Relationship Type="http://schemas.openxmlformats.org/officeDocument/2006/relationships/image" Target="/ppt/media/image3.png" Id="R36b8e0f5263247dc" /><Relationship Type="http://schemas.openxmlformats.org/officeDocument/2006/relationships/notesSlide" Target="/ppt/notesSlides/notesSlide3.xml" Id="Rc697508efdc4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c26f9578541cc" /><Relationship Type="http://schemas.openxmlformats.org/officeDocument/2006/relationships/image" Target="/ppt/media/image4.png" Id="R8f0dfd47ce7a4be9" /><Relationship Type="http://schemas.openxmlformats.org/officeDocument/2006/relationships/notesSlide" Target="/ppt/notesSlides/notesSlide4.xml" Id="R93f1d989e7b1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5fffd2fe49e0" /><Relationship Type="http://schemas.openxmlformats.org/officeDocument/2006/relationships/image" Target="/ppt/media/image5.png" Id="R3aa7825bd48946ea" /><Relationship Type="http://schemas.openxmlformats.org/officeDocument/2006/relationships/notesSlide" Target="/ppt/notesSlides/notesSlide5.xml" Id="R677907d50b28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e59ea8544df4" /><Relationship Type="http://schemas.openxmlformats.org/officeDocument/2006/relationships/image" Target="/ppt/media/image6.png" Id="Rb7e100bd2a874f05" /><Relationship Type="http://schemas.openxmlformats.org/officeDocument/2006/relationships/notesSlide" Target="/ppt/notesSlides/notesSlide6.xml" Id="Rc2a89cdd6adc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305587034b67" /><Relationship Type="http://schemas.openxmlformats.org/officeDocument/2006/relationships/image" Target="/ppt/media/image7.png" Id="R028a3eda8b4a4110" /><Relationship Type="http://schemas.openxmlformats.org/officeDocument/2006/relationships/notesSlide" Target="/ppt/notesSlides/notesSlide7.xml" Id="Rb492f98f4433431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887516bdf470b" /><Relationship Type="http://schemas.openxmlformats.org/officeDocument/2006/relationships/image" Target="/ppt/media/image8.png" Id="R30901475e4ed4c28" /><Relationship Type="http://schemas.openxmlformats.org/officeDocument/2006/relationships/notesSlide" Target="/ppt/notesSlides/notesSlide8.xml" Id="Rb614b951321949a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7c52146943d1" /><Relationship Type="http://schemas.openxmlformats.org/officeDocument/2006/relationships/image" Target="/ppt/media/image9.png" Id="R14834ffa56d6407f" /><Relationship Type="http://schemas.openxmlformats.org/officeDocument/2006/relationships/notesSlide" Target="/ppt/notesSlides/notesSlide9.xml" Id="Rc7eaa961bc9c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883719c7684f5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A2BD3D-73B5-4397-BD34-4075E71AC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FDAFC4-6DA9-4F22-8FB5-500387E1A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FOUNDERS PROGRAM · INVESTOR BRIEF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912606-CA73-40EE-9656-47DEF9548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4857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7FBFF"/>
                </a:solidFill>
              </a:defRPr>
            </a:pPr>
            <a:r>
              <a:rPr sz="4050" b="1">
                <a:solidFill>
                  <a:srgbClr val="F7FBFF"/>
                </a:solidFill>
              </a:rPr>
              <a:t>Control the call.</a:t>
            </a:r>
          </a:p>
          <a:p xmlns:a="http://schemas.openxmlformats.org/drawingml/2006/main">
            <a:pPr algn="l">
              <a:defRPr sz="4050" b="1">
                <a:solidFill>
                  <a:srgbClr val="F7FBFF"/>
                </a:solidFill>
              </a:defRPr>
            </a:pPr>
            <a:r>
              <a:rPr sz="4050" b="1">
                <a:solidFill>
                  <a:srgbClr val="F7FBFF"/>
                </a:solidFill>
              </a:rPr>
              <a:t>Own the advantage.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945DB8-ED30-4DB4-A082-07220FCF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4286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5D6E4"/>
                </a:solidFill>
              </a:defRPr>
            </a:pPr>
            <a:r>
              <a:rPr sz="1725" b="0">
                <a:solidFill>
                  <a:srgbClr val="C5D6E4"/>
                </a:solidFill>
              </a:rPr>
              <a:t>A compliance-first outbound control plane built for teams that refuse to rent their economics.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6E3C6C-4C80-4EAC-9E07-7F0118BD1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DC4A05-6B56-46B3-80B5-3DB0E4926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FBFF"/>
                </a:solidFill>
              </a:defRPr>
            </a:pPr>
            <a:r>
              <a:rPr sz="900" b="1">
                <a:solidFill>
                  <a:srgbClr val="F7FBFF"/>
                </a:solidFill>
              </a:rPr>
              <a:t>CUSTOMER-OWNED CARRIER  ·  $10 FOUNDERS SEAT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092B17-111F-4252-B7B6-248F333AC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73BA54-E10B-42FB-A24B-8ACA7FD1F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8680444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a05302e703403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CA309F-FF94-459B-A524-04C298956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2DC5DD-A6C7-4CB9-97EC-9046AD43C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THE OPPORTUNITY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60AC3D-12D6-4F70-933A-CD447B929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476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F7FBFF"/>
                </a:solidFill>
              </a:defRPr>
            </a:pPr>
            <a:r>
              <a:rPr sz="3825" b="1">
                <a:solidFill>
                  <a:srgbClr val="F7FBFF"/>
                </a:solidFill>
              </a:rPr>
              <a:t>Back the control</a:t>
            </a:r>
          </a:p>
          <a:p xmlns:a="http://schemas.openxmlformats.org/drawingml/2006/main">
            <a:pPr algn="l">
              <a:defRPr sz="3825" b="1">
                <a:solidFill>
                  <a:srgbClr val="F7FBFF"/>
                </a:solidFill>
              </a:defRPr>
            </a:pPr>
            <a:r>
              <a:rPr sz="3825" b="1">
                <a:solidFill>
                  <a:srgbClr val="F7FBFF"/>
                </a:solidFill>
              </a:rPr>
              <a:t>plane for outbound.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955F34-80FE-4122-992F-612C7B1DC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4191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5D6E4"/>
                </a:solidFill>
              </a:defRPr>
            </a:pPr>
            <a:r>
              <a:rPr sz="1650" b="0">
                <a:solidFill>
                  <a:srgbClr val="C5D6E4"/>
                </a:solidFill>
              </a:rPr>
              <a:t>Carrier-owned economics. Compliance-first execution. A software relationship that gets stronger with proof.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4C6698-14F7-45C6-94FE-E59DA1E24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EAEEC6-AD41-4096-91CE-72ECAFE41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BFF"/>
                </a:solidFill>
              </a:defRPr>
            </a:pPr>
            <a:r>
              <a:rPr sz="1125" b="1">
                <a:solidFill>
                  <a:srgbClr val="F7FBFF"/>
                </a:solidFill>
              </a:rPr>
              <a:t>OMEGADIALER.COM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52452E-61C9-488E-8BA3-524F4359B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428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CONTROL THE CALL. OWN THE ADVANTAGE.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1CF567-2819-475E-ABFA-A0290482D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429AFB-37CC-4AD7-8530-26E09D548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2566761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5a3eb5f67f4bf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8E0B5A-31FF-4F1A-8EA9-13804DACC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429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F39FA7-3E94-4D1D-97D4-B7B02388D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THE TENSION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685F17-9B14-48A4-A5F1-DBC00F4D1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4429125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BFF"/>
                </a:solidFill>
              </a:defRPr>
            </a:pPr>
            <a:r>
              <a:rPr sz="3600" b="1">
                <a:solidFill>
                  <a:srgbClr val="F7FBFF"/>
                </a:solidFill>
              </a:rPr>
              <a:t>Outbound should</a:t>
            </a:r>
          </a:p>
          <a:p xmlns:a="http://schemas.openxmlformats.org/drawingml/2006/main">
            <a:pPr algn="l">
              <a:defRPr sz="3600" b="1">
                <a:solidFill>
                  <a:srgbClr val="F7FBFF"/>
                </a:solidFill>
              </a:defRPr>
            </a:pPr>
            <a:r>
              <a:rPr sz="3600" b="1">
                <a:solidFill>
                  <a:srgbClr val="F7FBFF"/>
                </a:solidFill>
              </a:rPr>
              <a:t>feel controlled —</a:t>
            </a:r>
          </a:p>
          <a:p xmlns:a="http://schemas.openxmlformats.org/drawingml/2006/main">
            <a:pPr algn="l">
              <a:defRPr sz="3600" b="1">
                <a:solidFill>
                  <a:srgbClr val="F7FBFF"/>
                </a:solidFill>
              </a:defRPr>
            </a:pPr>
            <a:r>
              <a:rPr sz="3600" b="1">
                <a:solidFill>
                  <a:srgbClr val="F7FBFF"/>
                </a:solidFill>
              </a:rPr>
              <a:t>not opaque.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64C449-16DF-4569-AB22-8D7BA6B95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5D6E4"/>
                </a:solidFill>
              </a:defRPr>
            </a:pPr>
            <a:r>
              <a:rPr sz="1650" b="0">
                <a:solidFill>
                  <a:srgbClr val="C5D6E4"/>
                </a:solidFill>
              </a:rPr>
              <a:t>Distributed teams need pace, visibility and proof. They should not need to surrender their carrier economics to get it.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A0CB3D-752E-4C6C-902D-D63BAD68D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48200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E404B0-6215-48D4-A790-5FDAA0627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OMEGA MAKES THE OPERATING SYSTEM VALUABLE.</a:t>
            </a:r>
          </a:p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NOT THE CARRIER BILL OPAQUE.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A15253-78A8-481D-A140-035823070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8C8F1A-2536-4781-A7D4-7AC1B13FE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3008801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b8e0f5263247d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B726C0-86EF-49DF-BB60-494707460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638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B01751-96B7-4439-B947-D9860243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ONE WORKSPACE. THREE WAYS TO MOVE.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FCDD34-ECFA-499E-86D1-96BB0F4F4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90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Call with the</a:t>
            </a:r>
          </a:p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right amount</a:t>
            </a:r>
          </a:p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of automation.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280ECE-54AE-4EFC-9481-2E2B6AE82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05175"/>
            <a:ext cx="42862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5D6E4"/>
                </a:solidFill>
              </a:defRPr>
            </a:pPr>
            <a:r>
              <a:rPr sz="1425" b="0">
                <a:solidFill>
                  <a:srgbClr val="C5D6E4"/>
                </a:solidFill>
              </a:rPr>
              <a:t>MANUAL  —  telephone-level control</a:t>
            </a:r>
          </a:p>
          <a:p xmlns:a="http://schemas.openxmlformats.org/drawingml/2006/main">
            <a:pPr algn="l">
              <a:defRPr sz="1425" b="0">
                <a:solidFill>
                  <a:srgbClr val="C5D6E4"/>
                </a:solidFill>
              </a:defRPr>
            </a:pPr>
            <a:r>
              <a:rPr sz="1425" b="0">
                <a:solidFill>
                  <a:srgbClr val="C5D6E4"/>
                </a:solidFill>
              </a:rPr>
              <a:t>POWER  —  one lead, one deliberate next call</a:t>
            </a:r>
          </a:p>
          <a:p xmlns:a="http://schemas.openxmlformats.org/drawingml/2006/main">
            <a:pPr algn="l">
              <a:defRPr sz="1425" b="0">
                <a:solidFill>
                  <a:srgbClr val="C5D6E4"/>
                </a:solidFill>
              </a:defRPr>
            </a:pPr>
            <a:r>
              <a:rPr sz="1425" b="0">
                <a:solidFill>
                  <a:srgbClr val="C5D6E4"/>
                </a:solidFill>
              </a:rPr>
              <a:t>AUTODIAL  —  only when policy permits 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04BEC9-77B6-4B7D-8A1F-45171A1C0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24425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39F35F-1E0E-44D3-9F10-C92DF0272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33975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HUMAN JUDGMENT WHERE IT MATTERS.</a:t>
            </a:r>
          </a:p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OPERATIONAL RHYTHM WHERE IT EARNS IT.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6A8324-E809-4169-994F-91995B8AE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85E5B1-CD11-4501-B9DD-1A0BB0C75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4548882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0dfd47ce7a4be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D64ABC-A5EB-42A3-9AAA-CAB20A85C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429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061BA3-4596-47F3-B76B-F3815235B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THE MOAT IS BEFORE THE CALL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83FFA1-1DD4-444B-B724-C95E17F5B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44577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A call leaves only</a:t>
            </a:r>
          </a:p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after it earns</a:t>
            </a:r>
          </a:p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the right.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27A926-0A0F-47DA-9D0F-929CDC59E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90875"/>
            <a:ext cx="4095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5D6E4"/>
                </a:solidFill>
              </a:defRPr>
            </a:pPr>
            <a:r>
              <a:rPr sz="1575" b="0">
                <a:solidFill>
                  <a:srgbClr val="C5D6E4"/>
                </a:solidFill>
              </a:rPr>
              <a:t>Consent. Time. DNC. Attempts. Caller-ID policy. Audit evidence. The policy is the product decision before a dial begins.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FD8827-6DD3-4B32-8643-E10C867AD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4EB955-6615-4D47-9ECF-A9C7B9BFA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B340"/>
                </a:solidFill>
              </a:defRPr>
            </a:pPr>
            <a:r>
              <a:rPr sz="1125" b="1">
                <a:solidFill>
                  <a:srgbClr val="FFB340"/>
                </a:solidFill>
              </a:rPr>
              <a:t>FAIL CLOSED  /  AUDITABLE BY DESIGN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E71C53-D6D6-4644-8952-44592F048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5F178A-2A8F-49FD-B232-78867AD0A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96875519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a7825bd48946e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9F160A-4E9C-405C-B1CA-948C8DAB6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524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575302-37C8-4FBF-91CE-DDBA6142D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THE OWNERSHIP MODEL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328DF9-F9AC-44B9-8EBD-74C0A0A39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66825"/>
            <a:ext cx="4381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7FBFF"/>
                </a:solidFill>
              </a:defRPr>
            </a:pPr>
            <a:r>
              <a:rPr sz="3750" b="1">
                <a:solidFill>
                  <a:srgbClr val="F7FBFF"/>
                </a:solidFill>
              </a:rPr>
              <a:t>The customer</a:t>
            </a:r>
          </a:p>
          <a:p xmlns:a="http://schemas.openxmlformats.org/drawingml/2006/main">
            <a:pPr algn="l">
              <a:defRPr sz="3750" b="1">
                <a:solidFill>
                  <a:srgbClr val="F7FBFF"/>
                </a:solidFill>
              </a:defRPr>
            </a:pPr>
            <a:r>
              <a:rPr sz="3750" b="1">
                <a:solidFill>
                  <a:srgbClr val="F7FBFF"/>
                </a:solidFill>
              </a:rPr>
              <a:t>owns the pipes.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683B8D-9D28-4670-99FC-00C6239DC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40957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5D6E4"/>
                </a:solidFill>
              </a:defRPr>
            </a:pPr>
            <a:r>
              <a:rPr sz="1650" b="0">
                <a:solidFill>
                  <a:srgbClr val="C5D6E4"/>
                </a:solidFill>
              </a:rPr>
              <a:t>Their carrier account. Their numbers. Their minutes. Their bill. Omega earns its place by controlling workflow, pacing and evidence.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866476-5C00-4DB9-9D13-89C2A0719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48175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03D37C-F4EC-4EC3-8DB7-015EB9D14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48200"/>
            <a:ext cx="43434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CUSTOMER: CARRIER + KEYS</a:t>
            </a:r>
          </a:p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OMEGA: POLICY + WORKFLOW + PROOF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15A662-9D76-4D2E-AE22-678293177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E04B5F-2929-4FD1-B427-3452C11D0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55670728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e100bd2a874f0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5CC429-9C11-4DCF-80FC-50F322A9D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619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ADD7F1-FDA6-4913-A3CC-5964EBD0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ECONOMICS WITH NO MAGIC TRICK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7F14A9-6DD0-43D6-A1DA-6694EF660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23975"/>
            <a:ext cx="4667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75" b="1">
                <a:solidFill>
                  <a:srgbClr val="F7FBFF"/>
                </a:solidFill>
              </a:defRPr>
            </a:pPr>
            <a:r>
              <a:rPr sz="3975" b="1">
                <a:solidFill>
                  <a:srgbClr val="F7FBFF"/>
                </a:solidFill>
              </a:rPr>
              <a:t>$10 / seat / month.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040BC8-0124-4604-A527-4FD16AB90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C5D6E4"/>
                </a:solidFill>
              </a:defRPr>
            </a:pPr>
            <a:r>
              <a:rPr sz="1800" b="0">
                <a:solidFill>
                  <a:srgbClr val="C5D6E4"/>
                </a:solidFill>
              </a:rPr>
              <a:t>The whole Omega software fee.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EC48CA-6C14-47D5-B664-F363F8D83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F09DD5-F841-4F84-B59A-EE2FB2F38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9925"/>
            <a:ext cx="2809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FB340"/>
                </a:solidFill>
              </a:defRPr>
            </a:pPr>
            <a:r>
              <a:rPr sz="2625" b="1">
                <a:solidFill>
                  <a:srgbClr val="FFB340"/>
                </a:solidFill>
              </a:rPr>
              <a:t>$0.00</a:t>
            </a:r>
          </a:p>
          <a:p xmlns:a="http://schemas.openxmlformats.org/drawingml/2006/main">
            <a:pPr algn="l">
              <a:defRPr sz="2625" b="1">
                <a:solidFill>
                  <a:srgbClr val="FFB340"/>
                </a:solidFill>
              </a:defRPr>
            </a:pPr>
            <a:r>
              <a:rPr sz="2625" b="1">
                <a:solidFill>
                  <a:srgbClr val="FFB340"/>
                </a:solidFill>
              </a:rPr>
              <a:t>telecom markup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7D0414-A915-4F03-9DE4-6E8398D5E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C5D6E4"/>
                </a:solidFill>
              </a:defRPr>
            </a:pPr>
            <a:r>
              <a:rPr sz="1500" b="0">
                <a:solidFill>
                  <a:srgbClr val="C5D6E4"/>
                </a:solidFill>
              </a:rPr>
              <a:t>Carrier usage stays direct. No number resale. No minute spread. No telecom float.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456C30-245C-4047-B645-F82479D31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5780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Actual full COGS needs pilot-volume and invoice data — not invented margin claims.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177B43-5B33-4E69-8255-3E959814F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12C029-96EA-411A-A34E-3EA91DAD2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5454039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8a3eda8b4a411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4E4E40-F36E-47A9-83B9-3006E8B65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019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D53498-C0A0-4EFB-8D25-AA0848C07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FOUNDERS PRICE BENCHMARK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73CF81-A0F1-48AE-B0B8-DDB7C5BEA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4667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$10 is not a</a:t>
            </a:r>
          </a:p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little cheaper.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970E86-FA08-4A26-954F-931DA941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47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B340"/>
                </a:solidFill>
              </a:defRPr>
            </a:pPr>
            <a:r>
              <a:rPr sz="1800" b="1">
                <a:solidFill>
                  <a:srgbClr val="FFB340"/>
                </a:solidFill>
              </a:rPr>
              <a:t>It is a deliberate outlier.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B228A7-A5E7-4BC9-8C91-99A0AA44D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5D6E4"/>
                </a:solidFill>
              </a:defRPr>
            </a:pPr>
            <a:r>
              <a:rPr sz="1275" b="0">
                <a:solidFill>
                  <a:srgbClr val="C5D6E4"/>
                </a:solidFill>
              </a:rPr>
              <a:t>Omega price versus published seat floors: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F60CE2-F817-4D7D-8366-E32CCD0E4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4619625" cy="1114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BFF"/>
                </a:solidFill>
              </a:defRPr>
            </a:pPr>
            <a:r>
              <a:rPr sz="1350" b="0">
                <a:solidFill>
                  <a:srgbClr val="F7FBFF"/>
                </a:solidFill>
              </a:rPr>
              <a:t>JustCall Team     $29      65% lower</a:t>
            </a:r>
          </a:p>
          <a:p xmlns:a="http://schemas.openxmlformats.org/drawingml/2006/main">
            <a:pPr algn="l">
              <a:defRPr sz="1350" b="0">
                <a:solidFill>
                  <a:srgbClr val="F7FBFF"/>
                </a:solidFill>
              </a:defRPr>
            </a:pPr>
            <a:r>
              <a:rPr sz="1350" b="0">
                <a:solidFill>
                  <a:srgbClr val="F7FBFF"/>
                </a:solidFill>
              </a:rPr>
              <a:t>Aircall Essentials  $30      67% lower</a:t>
            </a:r>
          </a:p>
          <a:p xmlns:a="http://schemas.openxmlformats.org/drawingml/2006/main">
            <a:pPr algn="l">
              <a:defRPr sz="1350" b="0">
                <a:solidFill>
                  <a:srgbClr val="F7FBFF"/>
                </a:solidFill>
              </a:defRPr>
            </a:pPr>
            <a:r>
              <a:rPr sz="1350" b="0">
                <a:solidFill>
                  <a:srgbClr val="F7FBFF"/>
                </a:solidFill>
              </a:rPr>
              <a:t>Kixie               $30      67% lower</a:t>
            </a:r>
          </a:p>
          <a:p xmlns:a="http://schemas.openxmlformats.org/drawingml/2006/main">
            <a:pPr algn="l">
              <a:defRPr sz="1350" b="0">
                <a:solidFill>
                  <a:srgbClr val="F7FBFF"/>
                </a:solidFill>
              </a:defRPr>
            </a:pPr>
            <a:r>
              <a:rPr sz="1350" b="0">
                <a:solidFill>
                  <a:srgbClr val="F7FBFF"/>
                </a:solidFill>
              </a:rPr>
              <a:t>PhoneBurner         $140     93% lower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E34A22-ABE4-44F6-8A4B-7E5B6B325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91125"/>
            <a:ext cx="4667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4D8FF"/>
                </a:solidFill>
              </a:defRPr>
            </a:pPr>
            <a:r>
              <a:rPr sz="1125" b="1">
                <a:solidFill>
                  <a:srgbClr val="44D8FF"/>
                </a:solidFill>
              </a:rPr>
              <a:t>The point is price posture, not feature equivalence. Carrier, usage and plan terms differ.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2BA86E-1E20-430F-A6B3-ACD28620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711971-9D08-4396-A02B-4976ACC88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0562264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901475e4ed4c2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32B399-645D-4341-B8BD-9ECD1E6DE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429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D87EBC-3C33-4738-BFB9-06C263AB0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THE FOUNDERS PROGRAM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73998C-849D-4159-938A-AF1B68868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4476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An invitation</a:t>
            </a:r>
          </a:p>
          <a:p xmlns:a="http://schemas.openxmlformats.org/drawingml/2006/main">
            <a:pPr algn="l">
              <a:defRPr sz="3675" b="1">
                <a:solidFill>
                  <a:srgbClr val="F7FBFF"/>
                </a:solidFill>
              </a:defRPr>
            </a:pPr>
            <a:r>
              <a:rPr sz="3675" b="1">
                <a:solidFill>
                  <a:srgbClr val="F7FBFF"/>
                </a:solidFill>
              </a:rPr>
              <a:t>to build with us.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50946B-6E0D-4C5D-A5DD-38403A1D2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095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5D6E4"/>
                </a:solidFill>
              </a:defRPr>
            </a:pPr>
            <a:r>
              <a:rPr sz="1575" b="0">
                <a:solidFill>
                  <a:srgbClr val="C5D6E4"/>
                </a:solidFill>
              </a:rPr>
              <a:t>Early design partners use the product, surface the hard edges and give Omega the right evidence to refine support, COGS and price.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23B1D1-F34F-4353-B199-DAAE07F7E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366318-A675-4AD9-A803-2AE49BE35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B340"/>
                </a:solidFill>
              </a:defRPr>
            </a:pPr>
            <a:r>
              <a:rPr sz="1200" b="1">
                <a:solidFill>
                  <a:srgbClr val="FFB340"/>
                </a:solidFill>
              </a:rPr>
              <a:t>INITIAL PRICE. REAL USE.</a:t>
            </a:r>
          </a:p>
          <a:p xmlns:a="http://schemas.openxmlformats.org/drawingml/2006/main">
            <a:pPr algn="l">
              <a:defRPr sz="1200" b="1">
                <a:solidFill>
                  <a:srgbClr val="FFB340"/>
                </a:solidFill>
              </a:defRPr>
            </a:pPr>
            <a:r>
              <a:rPr sz="1200" b="1">
                <a:solidFill>
                  <a:srgbClr val="FFB340"/>
                </a:solidFill>
              </a:rPr>
              <a:t>REVISIT AFTER PILOT EVIDENCE.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17AB64-967F-420F-8E87-C22B74882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00"/>
            <a:ext cx="33813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4D8FF"/>
                </a:solidFill>
              </a:defRPr>
            </a:pPr>
            <a:r>
              <a:rPr sz="1350" b="1">
                <a:solidFill>
                  <a:srgbClr val="44D8FF"/>
                </a:solidFill>
              </a:rPr>
              <a:t>We are not married to $10.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352D17-DD96-4AB0-892A-1ABAE3737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A661FF-32C3-4BEF-9013-39F3793A1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8943066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834ffa56d6407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07644C-1415-4D51-AA20-17F61B426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476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A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012411-6B56-4626-B65A-343A05F66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4D8FF"/>
                </a:solidFill>
              </a:defRPr>
            </a:pPr>
            <a:r>
              <a:rPr sz="975" b="1">
                <a:solidFill>
                  <a:srgbClr val="44D8FF"/>
                </a:solidFill>
              </a:rPr>
              <a:t>HOW THIS BECOMES INVESTABLE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C0427E-2351-4959-BB0E-6613394E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7FBFF"/>
                </a:solidFill>
              </a:defRPr>
            </a:pPr>
            <a:r>
              <a:rPr sz="3900" b="1">
                <a:solidFill>
                  <a:srgbClr val="F7FBFF"/>
                </a:solidFill>
              </a:rPr>
              <a:t>Proof, then</a:t>
            </a:r>
          </a:p>
          <a:p xmlns:a="http://schemas.openxmlformats.org/drawingml/2006/main">
            <a:pPr algn="l">
              <a:defRPr sz="3900" b="1">
                <a:solidFill>
                  <a:srgbClr val="F7FBFF"/>
                </a:solidFill>
              </a:defRPr>
            </a:pPr>
            <a:r>
              <a:rPr sz="3900" b="1">
                <a:solidFill>
                  <a:srgbClr val="F7FBFF"/>
                </a:solidFill>
              </a:rPr>
              <a:t>scale.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1E07DE-9576-41E9-9A67-560D5089C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191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C5D6E4"/>
                </a:solidFill>
              </a:defRPr>
            </a:pPr>
            <a:r>
              <a:rPr sz="1500" b="0">
                <a:solidFill>
                  <a:srgbClr val="C5D6E4"/>
                </a:solidFill>
              </a:rPr>
              <a:t>01  Design partner</a:t>
            </a:r>
          </a:p>
          <a:p xmlns:a="http://schemas.openxmlformats.org/drawingml/2006/main">
            <a:pPr algn="l">
              <a:defRPr sz="1500" b="0">
                <a:solidFill>
                  <a:srgbClr val="C5D6E4"/>
                </a:solidFill>
              </a:defRPr>
            </a:pPr>
            <a:r>
              <a:rPr sz="1500" b="0">
                <a:solidFill>
                  <a:srgbClr val="C5D6E4"/>
                </a:solidFill>
              </a:rPr>
              <a:t>02  Live calls in every permitted mode</a:t>
            </a:r>
          </a:p>
          <a:p xmlns:a="http://schemas.openxmlformats.org/drawingml/2006/main">
            <a:pPr algn="l">
              <a:defRPr sz="1500" b="0">
                <a:solidFill>
                  <a:srgbClr val="C5D6E4"/>
                </a:solidFill>
              </a:defRPr>
            </a:pPr>
            <a:r>
              <a:rPr sz="1500" b="0">
                <a:solidFill>
                  <a:srgbClr val="C5D6E4"/>
                </a:solidFill>
              </a:rPr>
              <a:t>03  Activation, support and COGS evidence</a:t>
            </a:r>
          </a:p>
          <a:p xmlns:a="http://schemas.openxmlformats.org/drawingml/2006/main">
            <a:pPr algn="l">
              <a:defRPr sz="1500" b="0">
                <a:solidFill>
                  <a:srgbClr val="C5D6E4"/>
                </a:solidFill>
              </a:defRPr>
            </a:pPr>
            <a:r>
              <a:rPr sz="1500" b="0">
                <a:solidFill>
                  <a:srgbClr val="C5D6E4"/>
                </a:solidFill>
              </a:rPr>
              <a:t>04  Repeatable onboarding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573A90-5772-443A-980D-35D45EC90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00575"/>
            <a:ext cx="1066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B52AC3-9D91-468B-97E0-71C981F1E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4238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4D8FF"/>
                </a:solidFill>
              </a:defRPr>
            </a:pPr>
            <a:r>
              <a:rPr sz="1200" b="1">
                <a:solidFill>
                  <a:srgbClr val="44D8FF"/>
                </a:solidFill>
              </a:rPr>
              <a:t>BUILT INSIDE PANTOKRATOR</a:t>
            </a:r>
          </a:p>
          <a:p xmlns:a="http://schemas.openxmlformats.org/drawingml/2006/main">
            <a:pPr algn="l">
              <a:defRPr sz="1200" b="1">
                <a:solidFill>
                  <a:srgbClr val="44D8FF"/>
                </a:solidFill>
              </a:defRPr>
            </a:pPr>
            <a:r>
              <a:rPr sz="1200" b="1">
                <a:solidFill>
                  <a:srgbClr val="44D8FF"/>
                </a:solidFill>
              </a:rPr>
              <a:t>FOUNDER-LED, EDGE-NATIVE EXECUTION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2AAFEC-F896-4382-8EE6-0B9D25DD3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D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6E879A-0486-4CC7-A6CE-625B8B97B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3890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EA7B8"/>
                </a:solidFill>
              </a:defRPr>
            </a:pPr>
            <a:r>
              <a:rPr sz="825" b="1">
                <a:solidFill>
                  <a:srgbClr val="8EA7B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42821353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2026-07-22T11:41:29.4080000Z</dcterms:created>
  <dcterms:modified xsi:type="dcterms:W3CDTF">2026-07-22T11:41:29.4080000Z</dcterms:modified>
</coreProperties>
</file>